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a1024a4f61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a1024a4f61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1024a4f61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a1024a4f61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1024a4f61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a1024a4f61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a1024a4f61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a1024a4f61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1024a4f61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1024a4f61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1024a4f61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1024a4f61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1024a4f61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a1024a4f61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1024a4f61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a1024a4f61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1024a4f61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1024a4f61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1024a4f61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a1024a4f61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1024a4f61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1024a4f61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1024a4f61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a1024a4f61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umps.wikimedia.org/other/mediawiki_history/2020-10/enwiki/2020-10.enwiki.2020-09.tsv.bz2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umps.wikimedia.org/other/mediawiki_history/2020-10/enwiki/2020-10.enwiki.2020-09.tsv.bz2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umps.wikimedia.org/other/pageviews/2020/2020-10/pageviews-20201020-%7B00..23%7D0000.gz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umps.wikimedia.org/other/pageviews/2020/2020-10/pageviews-202009%7B01..30%7D-%7B00..23%7D0000.gz" TargetMode="External"/><Relationship Id="rId4" Type="http://schemas.openxmlformats.org/officeDocument/2006/relationships/hyperlink" Target="https://dumps.wikimedia.org/other/clickstream/2020-09/clickstream-enwiki-2020-09.tsv.gz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umps.wikimedia.org/other/pageviews/2020/2020-10/pageviews-202009%7B01..30%7D-%7B00..23%7D0000.gz" TargetMode="External"/><Relationship Id="rId4" Type="http://schemas.openxmlformats.org/officeDocument/2006/relationships/hyperlink" Target="https://dumps.wikimedia.org/other/clickstream/2020-09/clickstream-enwiki-2020-09.tsv.gz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umps.wikimedia.org/other/pageviews/2020/2020-10/pageviews-20201020-%7B00..23%7D0000.gz" TargetMode="External"/><Relationship Id="rId4" Type="http://schemas.openxmlformats.org/officeDocument/2006/relationships/hyperlink" Target="https://darknetdiaries.com/episode/13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gif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1: Hive on WikiMedia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Samuel L Owens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ctrTitle"/>
          </p:nvPr>
        </p:nvSpPr>
        <p:spPr>
          <a:xfrm>
            <a:off x="3098875" y="354525"/>
            <a:ext cx="5859000" cy="25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Analyze how many users will see the average vandalized Wikipedia page before the offending edit is reversed</a:t>
            </a:r>
            <a:endParaRPr sz="3500"/>
          </a:p>
        </p:txBody>
      </p:sp>
      <p:sp>
        <p:nvSpPr>
          <p:cNvPr id="193" name="Google Shape;193;p22"/>
          <p:cNvSpPr txBox="1"/>
          <p:nvPr>
            <p:ph idx="1" type="subTitle"/>
          </p:nvPr>
        </p:nvSpPr>
        <p:spPr>
          <a:xfrm>
            <a:off x="120100" y="3924925"/>
            <a:ext cx="8796300" cy="7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https://dumps.wikimedia.org/other/mediawiki_history/2020-10/enwiki/2020-10.enwiki.2020-09.tsv.bz2</a:t>
            </a:r>
            <a:endParaRPr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/>
          <p:nvPr>
            <p:ph idx="1" type="body"/>
          </p:nvPr>
        </p:nvSpPr>
        <p:spPr>
          <a:xfrm>
            <a:off x="1058600" y="211775"/>
            <a:ext cx="7934400" cy="23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table is created containing the 70 columns provided in the Wiki_History data set for September 2020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From the 70 only 2 are checked, one to verify that the record represents an edit being reverted and one to show the time in seconds before that edit was eventually reverted.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From this the average time a reverted edit is visible is calculated and a table is saved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table has seconds, minutes, hours, and days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result is an average visibility of just over 3 days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average views a page gets in a month is then calculated from our previously created table of monthly view totals per page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 This average is divided by 10 due to the average visibility time  being roughly 10% of 30 days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7425" y="2752475"/>
            <a:ext cx="219075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929800"/>
            <a:ext cx="8639175" cy="71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/>
          <p:nvPr>
            <p:ph type="ctrTitle"/>
          </p:nvPr>
        </p:nvSpPr>
        <p:spPr>
          <a:xfrm>
            <a:off x="3098875" y="354525"/>
            <a:ext cx="5859000" cy="25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By the same metric as the previous question, what is the most vandalized Article?</a:t>
            </a:r>
            <a:endParaRPr sz="3500"/>
          </a:p>
        </p:txBody>
      </p:sp>
      <p:sp>
        <p:nvSpPr>
          <p:cNvPr id="206" name="Google Shape;206;p24"/>
          <p:cNvSpPr txBox="1"/>
          <p:nvPr>
            <p:ph idx="1" type="subTitle"/>
          </p:nvPr>
        </p:nvSpPr>
        <p:spPr>
          <a:xfrm>
            <a:off x="120100" y="3924925"/>
            <a:ext cx="8796300" cy="7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https://dumps.wikimedia.org/other/mediawiki_history/2020-10/enwiki/2020-10.enwiki.2020-09.tsv.bz2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/>
          <p:nvPr>
            <p:ph idx="1" type="body"/>
          </p:nvPr>
        </p:nvSpPr>
        <p:spPr>
          <a:xfrm>
            <a:off x="1058600" y="211775"/>
            <a:ext cx="7934400" cy="17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table is created containing the 70 columns provided in the Wiki_History data set for September 2020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 intermediary table is created containing the number of times a revision is reverted on each page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Many of the top records appear to be internal pages for logging and administration but the top appears to be “Teahouse”</a:t>
            </a:r>
            <a:endParaRPr/>
          </a:p>
        </p:txBody>
      </p:sp>
      <p:pic>
        <p:nvPicPr>
          <p:cNvPr id="212" name="Google Shape;21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525" y="2158975"/>
            <a:ext cx="6057900" cy="206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ctrTitle"/>
          </p:nvPr>
        </p:nvSpPr>
        <p:spPr>
          <a:xfrm>
            <a:off x="3120050" y="926825"/>
            <a:ext cx="5859000" cy="25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Which English Wikipedia article got the most traffic on October 20?</a:t>
            </a:r>
            <a:endParaRPr sz="3500"/>
          </a:p>
        </p:txBody>
      </p:sp>
      <p:sp>
        <p:nvSpPr>
          <p:cNvPr id="141" name="Google Shape;141;p14"/>
          <p:cNvSpPr txBox="1"/>
          <p:nvPr>
            <p:ph idx="1" type="subTitle"/>
          </p:nvPr>
        </p:nvSpPr>
        <p:spPr>
          <a:xfrm>
            <a:off x="120100" y="3924925"/>
            <a:ext cx="8796300" cy="7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https://dumps.wikimedia.org/other/pageviews/2020/2020-10/pageviews-20201020-{00..23}0000.gz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1058600" y="211775"/>
            <a:ext cx="7934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table is created containing the number of views each article gets on each wikipedia article on 10/20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Each page receives 24 records, one for each hour in the day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 intermediary table is created containing only English page records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Another intermediary table is created combining the hourly records into one daily record</a:t>
            </a: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175" y="1464625"/>
            <a:ext cx="6174050" cy="314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ctrTitle"/>
          </p:nvPr>
        </p:nvSpPr>
        <p:spPr>
          <a:xfrm>
            <a:off x="2960350" y="86050"/>
            <a:ext cx="6153900" cy="26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What English Wikipedia article has the largest fraction of its readers follow an internal link to another wikipedia article?</a:t>
            </a:r>
            <a:endParaRPr sz="3400"/>
          </a:p>
        </p:txBody>
      </p:sp>
      <p:sp>
        <p:nvSpPr>
          <p:cNvPr id="153" name="Google Shape;153;p16"/>
          <p:cNvSpPr txBox="1"/>
          <p:nvPr>
            <p:ph idx="1" type="subTitle"/>
          </p:nvPr>
        </p:nvSpPr>
        <p:spPr>
          <a:xfrm>
            <a:off x="77725" y="3073400"/>
            <a:ext cx="8874000" cy="14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https://dumps.wikimedia.org/other/pageviews/2020/2020-10/pageviews-202009{01..30}-{00..23}0000.gz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https://dumps.wikimedia.org/other/clickstream/2020-09/clickstream-enwiki-2020-09.tsv.gz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1058600" y="211775"/>
            <a:ext cx="7934400" cy="23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table is created containing the number of viewers of each article from September 2020 that follow an internal link to another wikipedia page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Each page receives a record for each page that it links to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 intermediary table is created that sums up the number of times a viewer of the article follows any internal link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Another table is created containing the pageview records from September 2020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An intermediary table is created that sums up all of the activity for each page for the entire month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These two tables are joined together to provide the monthly readers of a page, the number of those readers that follow internal wikipedia links, and that ratio represented as a fraction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050" y="2476925"/>
            <a:ext cx="8534400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ctrTitle"/>
          </p:nvPr>
        </p:nvSpPr>
        <p:spPr>
          <a:xfrm>
            <a:off x="2960350" y="86050"/>
            <a:ext cx="6153900" cy="26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What series of wikipedia articles, starting with Hotel California, keeps the largest fraction of its reader through internal links</a:t>
            </a:r>
            <a:endParaRPr sz="3400"/>
          </a:p>
        </p:txBody>
      </p:sp>
      <p:sp>
        <p:nvSpPr>
          <p:cNvPr id="165" name="Google Shape;165;p18"/>
          <p:cNvSpPr txBox="1"/>
          <p:nvPr>
            <p:ph idx="1" type="subTitle"/>
          </p:nvPr>
        </p:nvSpPr>
        <p:spPr>
          <a:xfrm>
            <a:off x="42400" y="3398400"/>
            <a:ext cx="8874000" cy="14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https://dumps.wikimedia.org/other/pageviews/2020/2020-10/pageviews-202009{01..30}-{00..23}0000.gz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https://dumps.wikimedia.org/other/clickstream/2020-09/clickstream-enwiki-2020-09.tsv.gz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idx="1" type="body"/>
          </p:nvPr>
        </p:nvSpPr>
        <p:spPr>
          <a:xfrm>
            <a:off x="1058600" y="211775"/>
            <a:ext cx="7934400" cy="6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Any series that loops back on itself will be disregarded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two series converge at one link, the series with more present viewers continues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9"/>
          <p:cNvSpPr txBox="1"/>
          <p:nvPr>
            <p:ph idx="1" type="body"/>
          </p:nvPr>
        </p:nvSpPr>
        <p:spPr>
          <a:xfrm>
            <a:off x="1058600" y="897275"/>
            <a:ext cx="8085300" cy="23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Hotel_California links out a total of 13,779 of its readers to internal Wikipedia pages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From Hotel_California the top 5 internal Wikipedia pages linked to are found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From that top 5, their top 3 linked to pages are found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series with the highest retention becomes clear after 4 levels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Hotel_California -&gt;</a:t>
            </a:r>
            <a:r>
              <a:rPr lang="en"/>
              <a:t> </a:t>
            </a:r>
            <a:r>
              <a:rPr lang="en"/>
              <a:t>Eagles_(band) -&gt;</a:t>
            </a:r>
            <a:r>
              <a:rPr lang="en"/>
              <a:t> </a:t>
            </a:r>
            <a:r>
              <a:rPr lang="en"/>
              <a:t>Joe_Walsh -&gt;</a:t>
            </a:r>
            <a:r>
              <a:rPr lang="en"/>
              <a:t> </a:t>
            </a:r>
            <a:r>
              <a:rPr lang="en"/>
              <a:t>Susan_Walsh_(missing_person) -&gt;</a:t>
            </a:r>
            <a:r>
              <a:rPr lang="en"/>
              <a:t> </a:t>
            </a:r>
            <a:r>
              <a:rPr lang="en"/>
              <a:t>Vampire_Lifestyle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19"/>
          <p:cNvPicPr preferRelativeResize="0"/>
          <p:nvPr/>
        </p:nvPicPr>
        <p:blipFill rotWithShape="1">
          <a:blip r:embed="rId3">
            <a:alphaModFix/>
          </a:blip>
          <a:srcRect b="0" l="0" r="22522" t="0"/>
          <a:stretch/>
        </p:blipFill>
        <p:spPr>
          <a:xfrm>
            <a:off x="0" y="2363327"/>
            <a:ext cx="9144003" cy="247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type="ctrTitle"/>
          </p:nvPr>
        </p:nvSpPr>
        <p:spPr>
          <a:xfrm>
            <a:off x="3098875" y="354525"/>
            <a:ext cx="5859000" cy="25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Find an example of an English Wikipedia article that is relatively more popular in the UK, US, and Australia</a:t>
            </a:r>
            <a:endParaRPr sz="3500"/>
          </a:p>
        </p:txBody>
      </p:sp>
      <p:sp>
        <p:nvSpPr>
          <p:cNvPr id="178" name="Google Shape;178;p20"/>
          <p:cNvSpPr txBox="1"/>
          <p:nvPr>
            <p:ph idx="1" type="subTitle"/>
          </p:nvPr>
        </p:nvSpPr>
        <p:spPr>
          <a:xfrm>
            <a:off x="173850" y="3402125"/>
            <a:ext cx="8796300" cy="11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https://dumps.wikimedia.org/other/pageviews/2020/2020-10/pageviews-20201020-{00..23}0000.gz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https://darknetdiaries.com/episode/13/</a:t>
            </a:r>
            <a:endParaRPr sz="1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idx="1" type="body"/>
          </p:nvPr>
        </p:nvSpPr>
        <p:spPr>
          <a:xfrm>
            <a:off x="881800" y="0"/>
            <a:ext cx="7927500" cy="20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would appear the hours of highest activity in the US  are bracketed about Business hours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0900-1800 converted forward 5 hours for UTC is 1400-2300, this time frame is attributed to the US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UK’s hours of highest activity span approximately form midday to sunset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1300 - 1800 UK time is the same as  UTC and need not be adjusted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Australia appears to have some hours of activity in the early morning, followed by a lull, and more Activity towards the end of  business hours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0700 - 1000 and 1400 - 1800 ACT converts to 1800 - 2100 and 0100 - 0500 UTC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table is loaded for from the files representing the respective time spans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repeat the process of the first question on each of these tables</a:t>
            </a:r>
            <a:endParaRPr/>
          </a:p>
        </p:txBody>
      </p:sp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45400"/>
            <a:ext cx="4531175" cy="254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 rotWithShape="1">
          <a:blip r:embed="rId4">
            <a:alphaModFix/>
          </a:blip>
          <a:srcRect b="54327" l="0" r="0" t="0"/>
          <a:stretch/>
        </p:blipFill>
        <p:spPr>
          <a:xfrm>
            <a:off x="6203575" y="1773325"/>
            <a:ext cx="2940425" cy="105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1"/>
          <p:cNvPicPr preferRelativeResize="0"/>
          <p:nvPr/>
        </p:nvPicPr>
        <p:blipFill rotWithShape="1">
          <a:blip r:embed="rId5">
            <a:alphaModFix/>
          </a:blip>
          <a:srcRect b="53544" l="0" r="0" t="0"/>
          <a:stretch/>
        </p:blipFill>
        <p:spPr>
          <a:xfrm>
            <a:off x="6203575" y="2833146"/>
            <a:ext cx="2940425" cy="11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 rotWithShape="1">
          <a:blip r:embed="rId6">
            <a:alphaModFix/>
          </a:blip>
          <a:srcRect b="53390" l="0" r="0" t="0"/>
          <a:stretch/>
        </p:blipFill>
        <p:spPr>
          <a:xfrm>
            <a:off x="6203575" y="4027225"/>
            <a:ext cx="2940426" cy="112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